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57" r:id="rId3"/>
    <p:sldId id="258" r:id="rId4"/>
    <p:sldId id="259" r:id="rId5"/>
    <p:sldId id="260" r:id="rId6"/>
    <p:sldId id="264" r:id="rId7"/>
    <p:sldId id="262" r:id="rId8"/>
    <p:sldId id="261" r:id="rId9"/>
    <p:sldId id="265" r:id="rId10"/>
    <p:sldId id="266" r:id="rId11"/>
    <p:sldId id="267" r:id="rId12"/>
    <p:sldId id="268" r:id="rId13"/>
    <p:sldId id="269"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2" d="100"/>
          <a:sy n="72" d="100"/>
        </p:scale>
        <p:origin x="55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C9352DB-29DF-4560-86E5-25ADCE13CE70}" type="datetimeFigureOut">
              <a:rPr lang="el-GR" smtClean="0"/>
              <a:pPr/>
              <a:t>4/5/2022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4282350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C9352DB-29DF-4560-86E5-25ADCE13CE70}" type="datetimeFigureOut">
              <a:rPr lang="el-GR" smtClean="0"/>
              <a:pPr/>
              <a:t>4/5/2022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560971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C9352DB-29DF-4560-86E5-25ADCE13CE70}" type="datetimeFigureOut">
              <a:rPr lang="el-GR" smtClean="0"/>
              <a:pPr/>
              <a:t>4/5/2022</a:t>
            </a:fld>
            <a:endParaRPr lang="el-GR"/>
          </a:p>
        </p:txBody>
      </p:sp>
      <p:sp>
        <p:nvSpPr>
          <p:cNvPr id="5" name="Footer Placeholder 4"/>
          <p:cNvSpPr>
            <a:spLocks noGrp="1"/>
          </p:cNvSpPr>
          <p:nvPr>
            <p:ph type="ftr" sz="quarter" idx="11"/>
          </p:nvPr>
        </p:nvSpPr>
        <p:spPr>
          <a:xfrm>
            <a:off x="3776135" y="6422854"/>
            <a:ext cx="4279669" cy="365125"/>
          </a:xfrm>
        </p:spPr>
        <p:txBody>
          <a:bodyPr/>
          <a:lstStyle/>
          <a:p>
            <a:endParaRPr lang="el-GR"/>
          </a:p>
        </p:txBody>
      </p:sp>
      <p:sp>
        <p:nvSpPr>
          <p:cNvPr id="6" name="Slide Number Placeholder 5"/>
          <p:cNvSpPr>
            <a:spLocks noGrp="1"/>
          </p:cNvSpPr>
          <p:nvPr>
            <p:ph type="sldNum" sz="quarter" idx="12"/>
          </p:nvPr>
        </p:nvSpPr>
        <p:spPr>
          <a:xfrm>
            <a:off x="8073048" y="6422854"/>
            <a:ext cx="879759" cy="365125"/>
          </a:xfrm>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240944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C9352DB-29DF-4560-86E5-25ADCE13CE70}" type="datetimeFigureOut">
              <a:rPr lang="el-GR" smtClean="0"/>
              <a:pPr/>
              <a:t>4/5/2022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358785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lvl1pPr>
              <a:defRPr>
                <a:solidFill>
                  <a:schemeClr val="tx2"/>
                </a:solidFill>
              </a:defRPr>
            </a:lvl1pPr>
          </a:lstStyle>
          <a:p>
            <a:fld id="{8C9352DB-29DF-4560-86E5-25ADCE13CE70}" type="datetimeFigureOut">
              <a:rPr lang="el-GR" smtClean="0"/>
              <a:pPr/>
              <a:t>4/5/2022</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B409BC3-0C09-4FF2-8F3B-9E9AA2780A16}" type="slidenum">
              <a:rPr lang="el-GR" smtClean="0"/>
              <a:pPr/>
              <a:t>‹#›</a:t>
            </a:fld>
            <a:endParaRPr lang="el-GR"/>
          </a:p>
        </p:txBody>
      </p:sp>
    </p:spTree>
    <p:extLst>
      <p:ext uri="{BB962C8B-B14F-4D97-AF65-F5344CB8AC3E}">
        <p14:creationId xmlns:p14="http://schemas.microsoft.com/office/powerpoint/2010/main" val="391664159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C9352DB-29DF-4560-86E5-25ADCE13CE70}" type="datetimeFigureOut">
              <a:rPr lang="el-GR" smtClean="0"/>
              <a:pPr/>
              <a:t>4/5/2022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35120891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C9352DB-29DF-4560-86E5-25ADCE13CE70}" type="datetimeFigureOut">
              <a:rPr lang="el-GR" smtClean="0"/>
              <a:pPr/>
              <a:t>4/5/2022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394831077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C9352DB-29DF-4560-86E5-25ADCE13CE70}" type="datetimeFigureOut">
              <a:rPr lang="el-GR" smtClean="0"/>
              <a:pPr/>
              <a:t>4/5/2022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395110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352DB-29DF-4560-86E5-25ADCE13CE70}" type="datetimeFigureOut">
              <a:rPr lang="el-GR" smtClean="0"/>
              <a:pPr/>
              <a:t>4/5/2022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37255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C9352DB-29DF-4560-86E5-25ADCE13CE70}" type="datetimeFigureOut">
              <a:rPr lang="el-GR" smtClean="0"/>
              <a:pPr/>
              <a:t>4/5/2022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23043498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C9352DB-29DF-4560-86E5-25ADCE13CE70}" type="datetimeFigureOut">
              <a:rPr lang="el-GR" smtClean="0"/>
              <a:pPr/>
              <a:t>4/5/2022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B409BC3-0C09-4FF2-8F3B-9E9AA2780A16}" type="slidenum">
              <a:rPr lang="el-GR" smtClean="0"/>
              <a:pPr/>
              <a:t>‹#›</a:t>
            </a:fld>
            <a:endParaRPr lang="el-GR"/>
          </a:p>
        </p:txBody>
      </p:sp>
    </p:spTree>
    <p:extLst>
      <p:ext uri="{BB962C8B-B14F-4D97-AF65-F5344CB8AC3E}">
        <p14:creationId xmlns:p14="http://schemas.microsoft.com/office/powerpoint/2010/main" val="17558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C9352DB-29DF-4560-86E5-25ADCE13CE70}" type="datetimeFigureOut">
              <a:rPr lang="el-GR" smtClean="0"/>
              <a:pPr/>
              <a:t>4/5/2022</a:t>
            </a:fld>
            <a:endParaRPr lang="el-G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l-G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B409BC3-0C09-4FF2-8F3B-9E9AA2780A16}" type="slidenum">
              <a:rPr lang="el-GR" smtClean="0"/>
              <a:pPr/>
              <a:t>‹#›</a:t>
            </a:fld>
            <a:endParaRPr lang="el-GR"/>
          </a:p>
        </p:txBody>
      </p:sp>
    </p:spTree>
    <p:extLst>
      <p:ext uri="{BB962C8B-B14F-4D97-AF65-F5344CB8AC3E}">
        <p14:creationId xmlns:p14="http://schemas.microsoft.com/office/powerpoint/2010/main" val="2490858923"/>
      </p:ext>
    </p:extLst>
  </p:cSld>
  <p:clrMap bg1="dk1" tx1="lt1" bg2="dk2" tx2="lt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AB224D-22BB-47D3-AEA1-A866BF3151E1}"/>
              </a:ext>
            </a:extLst>
          </p:cNvPr>
          <p:cNvSpPr>
            <a:spLocks noGrp="1"/>
          </p:cNvSpPr>
          <p:nvPr>
            <p:ph type="ctrTitle"/>
          </p:nvPr>
        </p:nvSpPr>
        <p:spPr/>
        <p:txBody>
          <a:bodyPr/>
          <a:lstStyle/>
          <a:p>
            <a:r>
              <a:rPr lang="el-GR" b="1" dirty="0"/>
              <a:t>ΒΟΥΛΗ ΤΩΝ ΕΦΗΒΩΝ</a:t>
            </a:r>
          </a:p>
        </p:txBody>
      </p:sp>
      <p:sp>
        <p:nvSpPr>
          <p:cNvPr id="3" name="Υπότιτλος 2">
            <a:extLst>
              <a:ext uri="{FF2B5EF4-FFF2-40B4-BE49-F238E27FC236}">
                <a16:creationId xmlns:a16="http://schemas.microsoft.com/office/drawing/2014/main" id="{B1AC8A6D-4897-4B2F-A3A5-119262AC5831}"/>
              </a:ext>
            </a:extLst>
          </p:cNvPr>
          <p:cNvSpPr>
            <a:spLocks noGrp="1"/>
          </p:cNvSpPr>
          <p:nvPr>
            <p:ph type="subTitle" idx="1"/>
          </p:nvPr>
        </p:nvSpPr>
        <p:spPr/>
        <p:txBody>
          <a:bodyPr>
            <a:normAutofit/>
          </a:bodyPr>
          <a:lstStyle/>
          <a:p>
            <a:r>
              <a:rPr lang="el-GR" sz="5400" dirty="0">
                <a:latin typeface="Amasis MT Pro Medium" panose="02040604050005020304" pitchFamily="18" charset="0"/>
              </a:rPr>
              <a:t>2η Συνεδρίαση</a:t>
            </a:r>
          </a:p>
        </p:txBody>
      </p:sp>
    </p:spTree>
    <p:extLst>
      <p:ext uri="{BB962C8B-B14F-4D97-AF65-F5344CB8AC3E}">
        <p14:creationId xmlns:p14="http://schemas.microsoft.com/office/powerpoint/2010/main" val="2847303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188D34-2C6C-48D9-A848-F8B8A6F3E54F}"/>
              </a:ext>
            </a:extLst>
          </p:cNvPr>
          <p:cNvSpPr>
            <a:spLocks noGrp="1"/>
          </p:cNvSpPr>
          <p:nvPr>
            <p:ph type="title"/>
          </p:nvPr>
        </p:nvSpPr>
        <p:spPr/>
        <p:txBody>
          <a:bodyPr>
            <a:noAutofit/>
          </a:bodyPr>
          <a:lstStyle/>
          <a:p>
            <a:r>
              <a:rPr lang="el-GR" sz="4400" b="1" dirty="0" err="1"/>
              <a:t>Θεμα</a:t>
            </a:r>
            <a:r>
              <a:rPr lang="el-GR" sz="4400" b="1" dirty="0"/>
              <a:t>: </a:t>
            </a:r>
            <a:br>
              <a:rPr lang="el-GR" sz="4400" b="1" dirty="0"/>
            </a:br>
            <a:r>
              <a:rPr lang="el-GR" sz="4400" b="1" u="sng" dirty="0" err="1"/>
              <a:t>Δημοκρατια</a:t>
            </a:r>
            <a:r>
              <a:rPr lang="el-GR" sz="4400" b="1" dirty="0"/>
              <a:t> - </a:t>
            </a:r>
            <a:r>
              <a:rPr lang="el-GR" sz="4400" b="1" dirty="0" err="1"/>
              <a:t>συμμετοχικοτητα</a:t>
            </a:r>
            <a:endParaRPr lang="el-GR" sz="4400" b="1" dirty="0"/>
          </a:p>
        </p:txBody>
      </p:sp>
      <p:sp>
        <p:nvSpPr>
          <p:cNvPr id="3" name="Θέση περιεχομένου 2">
            <a:extLst>
              <a:ext uri="{FF2B5EF4-FFF2-40B4-BE49-F238E27FC236}">
                <a16:creationId xmlns:a16="http://schemas.microsoft.com/office/drawing/2014/main" id="{CFD5F963-6A32-49F3-830D-21CADD3754D0}"/>
              </a:ext>
            </a:extLst>
          </p:cNvPr>
          <p:cNvSpPr>
            <a:spLocks noGrp="1"/>
          </p:cNvSpPr>
          <p:nvPr>
            <p:ph idx="1"/>
          </p:nvPr>
        </p:nvSpPr>
        <p:spPr/>
        <p:txBody>
          <a:bodyPr>
            <a:normAutofit lnSpcReduction="10000"/>
          </a:bodyPr>
          <a:lstStyle/>
          <a:p>
            <a:pPr marL="0" indent="0" algn="just">
              <a:buNone/>
            </a:pPr>
            <a:r>
              <a:rPr lang="el-GR" sz="2400" dirty="0"/>
              <a:t>Το δημοκρατικό πολίτευμα κατοχυρώνει με νόμους αξίες όπως η </a:t>
            </a:r>
            <a:r>
              <a:rPr lang="el-GR" sz="2400" b="1" dirty="0"/>
              <a:t>ισότητα</a:t>
            </a:r>
            <a:r>
              <a:rPr lang="el-GR" sz="2400" dirty="0"/>
              <a:t> και η </a:t>
            </a:r>
            <a:r>
              <a:rPr lang="el-GR" sz="2400" b="1" dirty="0"/>
              <a:t>ελευθερία</a:t>
            </a:r>
            <a:r>
              <a:rPr lang="el-GR" sz="2400" dirty="0"/>
              <a:t> όλων των πολιτών.  Οι άνθρωποι θεωρούνται ίσοι μεταξύ τους, έχουν ίδια δικαιώματα και υποχρεώσεις.  Συνεργάζονται για την κοινή πρόοδο και συμβιώνουν αρμονικά.  Η ελευθερία είναι το δικαίωμα κάθε ανθρώπου να ενεργεί όπως επιθυμεί, αρκεί να μην προκαλεί βλάβη σε άλλον και να σέβεται τους νόμους της Πολιτείας.  Παράλληλα, μπορεί να σκέπτεται και να πιστεύει ό,τι θέλει.  Η ελευθερία του δεν θα πρέπει να απειλείται, αν αυτός έχει διαφορετικές πεποιθήσεις, ενώ θα πρέπει να μπορεί να μορφώνεται και να επιλέγει τον τρόπο ζωής και εργασίας του, πάντα μέσα στο πλαίσιο που ορίζουν οι νόμοι.</a:t>
            </a:r>
          </a:p>
          <a:p>
            <a:pPr marL="0" indent="0" algn="r">
              <a:buNone/>
            </a:pPr>
            <a:r>
              <a:rPr lang="el-GR" sz="2400" dirty="0"/>
              <a:t>						Κοινωνική και πολιτική αγωγή</a:t>
            </a:r>
          </a:p>
          <a:p>
            <a:pPr marL="0" indent="0" algn="r">
              <a:buNone/>
            </a:pPr>
            <a:r>
              <a:rPr lang="el-GR" sz="2400" dirty="0" err="1"/>
              <a:t>Στ</a:t>
            </a:r>
            <a:r>
              <a:rPr lang="el-GR" sz="2400" dirty="0"/>
              <a:t>΄ Δημοτικού</a:t>
            </a:r>
          </a:p>
        </p:txBody>
      </p:sp>
    </p:spTree>
    <p:extLst>
      <p:ext uri="{BB962C8B-B14F-4D97-AF65-F5344CB8AC3E}">
        <p14:creationId xmlns:p14="http://schemas.microsoft.com/office/powerpoint/2010/main" val="1542556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AC2119-DF04-447F-BE35-247186221383}"/>
              </a:ext>
            </a:extLst>
          </p:cNvPr>
          <p:cNvSpPr>
            <a:spLocks noGrp="1"/>
          </p:cNvSpPr>
          <p:nvPr>
            <p:ph type="title"/>
          </p:nvPr>
        </p:nvSpPr>
        <p:spPr>
          <a:xfrm>
            <a:off x="1499134" y="271297"/>
            <a:ext cx="9784080" cy="1508760"/>
          </a:xfrm>
        </p:spPr>
        <p:txBody>
          <a:bodyPr/>
          <a:lstStyle/>
          <a:p>
            <a:r>
              <a:rPr lang="el-GR" sz="4000" b="1" dirty="0" err="1"/>
              <a:t>Θεμα</a:t>
            </a:r>
            <a:r>
              <a:rPr lang="el-GR" sz="4000" b="1" dirty="0"/>
              <a:t>: </a:t>
            </a:r>
            <a:br>
              <a:rPr lang="el-GR" sz="4000" b="1" dirty="0"/>
            </a:br>
            <a:r>
              <a:rPr lang="el-GR" sz="4000" b="1" dirty="0" err="1"/>
              <a:t>Δημοκρατια</a:t>
            </a:r>
            <a:r>
              <a:rPr lang="el-GR" sz="4000" b="1" dirty="0"/>
              <a:t> - </a:t>
            </a:r>
            <a:r>
              <a:rPr lang="el-GR" sz="4000" b="1" u="sng" dirty="0" err="1"/>
              <a:t>συμμετοχικοτητα</a:t>
            </a:r>
            <a:endParaRPr lang="el-GR" u="sng" dirty="0"/>
          </a:p>
        </p:txBody>
      </p:sp>
      <p:sp>
        <p:nvSpPr>
          <p:cNvPr id="3" name="Θέση περιεχομένου 2">
            <a:extLst>
              <a:ext uri="{FF2B5EF4-FFF2-40B4-BE49-F238E27FC236}">
                <a16:creationId xmlns:a16="http://schemas.microsoft.com/office/drawing/2014/main" id="{D3E969FC-58DC-4C8D-9580-9B6458C824C2}"/>
              </a:ext>
            </a:extLst>
          </p:cNvPr>
          <p:cNvSpPr>
            <a:spLocks noGrp="1"/>
          </p:cNvSpPr>
          <p:nvPr>
            <p:ph idx="1"/>
          </p:nvPr>
        </p:nvSpPr>
        <p:spPr/>
        <p:txBody>
          <a:bodyPr>
            <a:normAutofit fontScale="92500" lnSpcReduction="10000"/>
          </a:bodyPr>
          <a:lstStyle/>
          <a:p>
            <a:pPr marL="0" indent="0" algn="just">
              <a:buNone/>
            </a:pPr>
            <a:r>
              <a:rPr lang="el-GR" sz="4000" i="1" dirty="0"/>
              <a:t>«Τα ανθρώπινα δικαιώματα ξεκινούν από μέρη μικρά, (…) που δεν φαίνονται σε κανέναν χάρτη του κόσμου.  Ωστόσο, είναι ο κόσμος του κάθε ατόμου, η γειτονιά που μένει, το σχολείο ή η σχολή που πηγαίνει, το εργοστάσιο, η φάρμα ή το γραφείο που εργάζεται.(…) Αν αυτά τα δικαιώματα έχουν μικρή σημασία εκεί, τότε έχουν μικρή σημασία και οπουδήποτε αλλού.» </a:t>
            </a:r>
            <a:r>
              <a:rPr lang="en-US" sz="4000" i="1" dirty="0"/>
              <a:t>                            							Eleanor </a:t>
            </a:r>
            <a:r>
              <a:rPr lang="en-US" sz="4000" i="1" dirty="0" err="1"/>
              <a:t>Rooselvet</a:t>
            </a:r>
            <a:endParaRPr lang="el-GR" sz="4000" i="1" dirty="0"/>
          </a:p>
        </p:txBody>
      </p:sp>
    </p:spTree>
    <p:extLst>
      <p:ext uri="{BB962C8B-B14F-4D97-AF65-F5344CB8AC3E}">
        <p14:creationId xmlns:p14="http://schemas.microsoft.com/office/powerpoint/2010/main" val="2851368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F152D6-54CA-493E-B281-8317AC22BB24}"/>
              </a:ext>
            </a:extLst>
          </p:cNvPr>
          <p:cNvSpPr>
            <a:spLocks noGrp="1"/>
          </p:cNvSpPr>
          <p:nvPr>
            <p:ph type="title"/>
          </p:nvPr>
        </p:nvSpPr>
        <p:spPr/>
        <p:txBody>
          <a:bodyPr>
            <a:normAutofit/>
          </a:bodyPr>
          <a:lstStyle/>
          <a:p>
            <a:r>
              <a:rPr lang="el-GR" b="1" u="sng" dirty="0" err="1"/>
              <a:t>Ερωτηματα</a:t>
            </a:r>
            <a:r>
              <a:rPr lang="el-GR" b="1" u="sng" dirty="0"/>
              <a:t> προς </a:t>
            </a:r>
            <a:r>
              <a:rPr lang="el-GR" b="1" u="sng" dirty="0" err="1"/>
              <a:t>διερευνηση</a:t>
            </a:r>
            <a:r>
              <a:rPr lang="el-GR" b="1" u="sng" dirty="0"/>
              <a:t>:</a:t>
            </a:r>
            <a:endParaRPr lang="el-GR" u="sng" dirty="0"/>
          </a:p>
        </p:txBody>
      </p:sp>
      <p:sp>
        <p:nvSpPr>
          <p:cNvPr id="3" name="Θέση περιεχομένου 2">
            <a:extLst>
              <a:ext uri="{FF2B5EF4-FFF2-40B4-BE49-F238E27FC236}">
                <a16:creationId xmlns:a16="http://schemas.microsoft.com/office/drawing/2014/main" id="{0B727657-EFE6-4288-9A0D-7D64B09AA3F8}"/>
              </a:ext>
            </a:extLst>
          </p:cNvPr>
          <p:cNvSpPr>
            <a:spLocks noGrp="1"/>
          </p:cNvSpPr>
          <p:nvPr>
            <p:ph idx="1"/>
          </p:nvPr>
        </p:nvSpPr>
        <p:spPr>
          <a:xfrm>
            <a:off x="1202919" y="2011680"/>
            <a:ext cx="9937306" cy="4562144"/>
          </a:xfrm>
        </p:spPr>
        <p:txBody>
          <a:bodyPr>
            <a:normAutofit lnSpcReduction="10000"/>
          </a:bodyPr>
          <a:lstStyle/>
          <a:p>
            <a:pPr>
              <a:buFont typeface="Wingdings" panose="05000000000000000000" pitchFamily="2" charset="2"/>
              <a:buChar char="Ø"/>
            </a:pPr>
            <a:r>
              <a:rPr lang="el-GR" dirty="0">
                <a:sym typeface="Wingdings" panose="05000000000000000000" pitchFamily="2" charset="2"/>
              </a:rPr>
              <a:t>Ποια είναι τα χαρακτηριστικά της συμμετοχικής Δημοκρατίας;</a:t>
            </a:r>
          </a:p>
          <a:p>
            <a:pPr>
              <a:buFont typeface="Wingdings" panose="05000000000000000000" pitchFamily="2" charset="2"/>
              <a:buChar char="Ø"/>
            </a:pPr>
            <a:r>
              <a:rPr lang="el-GR" dirty="0">
                <a:sym typeface="Wingdings" panose="05000000000000000000" pitchFamily="2" charset="2"/>
              </a:rPr>
              <a:t>Με ποιους τρόπους ο σύγχρονος πολίτης μπορεί να έχει ενεργή συμμετοχή στα κοινά;</a:t>
            </a:r>
          </a:p>
          <a:p>
            <a:pPr>
              <a:buFont typeface="Wingdings" panose="05000000000000000000" pitchFamily="2" charset="2"/>
              <a:buChar char="Ø"/>
            </a:pPr>
            <a:r>
              <a:rPr lang="el-GR" dirty="0">
                <a:sym typeface="Wingdings" panose="05000000000000000000" pitchFamily="2" charset="2"/>
              </a:rPr>
              <a:t>Τι είναι η ηλεκτρονική δημοκρατία;  Βοηθά ο ψηφιακός κόσμος στη δημοκρατία και πώς;</a:t>
            </a:r>
          </a:p>
          <a:p>
            <a:pPr>
              <a:buFont typeface="Wingdings" panose="05000000000000000000" pitchFamily="2" charset="2"/>
              <a:buChar char="Ø"/>
            </a:pPr>
            <a:r>
              <a:rPr lang="el-GR" dirty="0">
                <a:sym typeface="Wingdings" panose="05000000000000000000" pitchFamily="2" charset="2"/>
              </a:rPr>
              <a:t>Ποιος ο ρόλος τους διαδικτύου στη λειτουργία του δημοκρατικού πολιτεύματος; (θετικός και αρνητικός)</a:t>
            </a:r>
          </a:p>
          <a:p>
            <a:pPr>
              <a:buFont typeface="Wingdings" panose="05000000000000000000" pitchFamily="2" charset="2"/>
              <a:buChar char="Ø"/>
            </a:pPr>
            <a:r>
              <a:rPr lang="el-GR" dirty="0">
                <a:sym typeface="Wingdings" panose="05000000000000000000" pitchFamily="2" charset="2"/>
              </a:rPr>
              <a:t>Ποιες μορφές μπορεί να πάρει η έννοια της συμμετοχής των νέων στα κοινά στην εποχή της ψηφιακής τεχνολογίας και του διαδικτύου;</a:t>
            </a:r>
          </a:p>
          <a:p>
            <a:pPr>
              <a:buFont typeface="Wingdings" panose="05000000000000000000" pitchFamily="2" charset="2"/>
              <a:buChar char="Ø"/>
            </a:pPr>
            <a:r>
              <a:rPr lang="el-GR" dirty="0">
                <a:sym typeface="Wingdings" panose="05000000000000000000" pitchFamily="2" charset="2"/>
              </a:rPr>
              <a:t>Στις σύγχρονες κοινωνίες μια ακόμα κοινωνική ανισότητα δημιουργείται και αφορά σε αυτούς που έχουν πρόσβαση στον ψηφιακό κόσμο και σε αυτούς που δεν έχουν.  Αυτή η μορφή του κοινωνικού αποκλεισμού μπορεί να οδηγήσει σε έλλειμμα δημοκρατίας;</a:t>
            </a:r>
            <a:endParaRPr lang="el-GR" dirty="0"/>
          </a:p>
        </p:txBody>
      </p:sp>
    </p:spTree>
    <p:extLst>
      <p:ext uri="{BB962C8B-B14F-4D97-AF65-F5344CB8AC3E}">
        <p14:creationId xmlns:p14="http://schemas.microsoft.com/office/powerpoint/2010/main" val="2995439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E3A05A-8B0C-4AA7-B644-40B438A232BE}"/>
              </a:ext>
            </a:extLst>
          </p:cNvPr>
          <p:cNvSpPr>
            <a:spLocks noGrp="1"/>
          </p:cNvSpPr>
          <p:nvPr>
            <p:ph type="title"/>
          </p:nvPr>
        </p:nvSpPr>
        <p:spPr/>
        <p:txBody>
          <a:bodyPr/>
          <a:lstStyle/>
          <a:p>
            <a:r>
              <a:rPr lang="el-GR" b="1" dirty="0">
                <a:latin typeface="Amasis MT Pro" panose="02040504050005020304" pitchFamily="18" charset="0"/>
              </a:rPr>
              <a:t>ΕΠΟΜΕΝΗ ΣΥΝΑΝΤΗΣΗ:</a:t>
            </a:r>
          </a:p>
        </p:txBody>
      </p:sp>
      <p:sp>
        <p:nvSpPr>
          <p:cNvPr id="3" name="Θέση περιεχομένου 2">
            <a:extLst>
              <a:ext uri="{FF2B5EF4-FFF2-40B4-BE49-F238E27FC236}">
                <a16:creationId xmlns:a16="http://schemas.microsoft.com/office/drawing/2014/main" id="{B6D5A479-5F83-4754-BBDF-0E5693EC66B7}"/>
              </a:ext>
            </a:extLst>
          </p:cNvPr>
          <p:cNvSpPr>
            <a:spLocks noGrp="1"/>
          </p:cNvSpPr>
          <p:nvPr>
            <p:ph idx="1"/>
          </p:nvPr>
        </p:nvSpPr>
        <p:spPr/>
        <p:txBody>
          <a:bodyPr/>
          <a:lstStyle/>
          <a:p>
            <a:endParaRPr lang="el-GR" dirty="0"/>
          </a:p>
          <a:p>
            <a:r>
              <a:rPr lang="el-GR" sz="5400" dirty="0">
                <a:latin typeface="Amasis MT Pro" panose="02040504050005020304" pitchFamily="18" charset="0"/>
              </a:rPr>
              <a:t>Πέμπτη 9 Δεκεμβρίου 2021</a:t>
            </a:r>
          </a:p>
          <a:p>
            <a:endParaRPr lang="el-GR" sz="5400" dirty="0">
              <a:latin typeface="Amasis MT Pro" panose="02040504050005020304" pitchFamily="18" charset="0"/>
            </a:endParaRPr>
          </a:p>
          <a:p>
            <a:pPr algn="ctr"/>
            <a:r>
              <a:rPr lang="el-GR" sz="5400" dirty="0" err="1">
                <a:latin typeface="Amasis MT Pro" panose="02040504050005020304" pitchFamily="18" charset="0"/>
              </a:rPr>
              <a:t>Ωρα</a:t>
            </a:r>
            <a:r>
              <a:rPr lang="el-GR" sz="5400" dirty="0">
                <a:latin typeface="Amasis MT Pro" panose="02040504050005020304" pitchFamily="18" charset="0"/>
              </a:rPr>
              <a:t>: </a:t>
            </a:r>
            <a:r>
              <a:rPr lang="el-GR" sz="5400">
                <a:latin typeface="Amasis MT Pro" panose="02040504050005020304" pitchFamily="18" charset="0"/>
              </a:rPr>
              <a:t>11:50 (5</a:t>
            </a:r>
            <a:r>
              <a:rPr lang="el-GR" sz="5400" baseline="30000">
                <a:latin typeface="Amasis MT Pro" panose="02040504050005020304" pitchFamily="18" charset="0"/>
              </a:rPr>
              <a:t>η</a:t>
            </a:r>
            <a:r>
              <a:rPr lang="el-GR" sz="5400">
                <a:latin typeface="Amasis MT Pro" panose="02040504050005020304" pitchFamily="18" charset="0"/>
              </a:rPr>
              <a:t> ώρα)</a:t>
            </a:r>
            <a:endParaRPr lang="el-GR" sz="5400" dirty="0">
              <a:latin typeface="Amasis MT Pro" panose="02040504050005020304" pitchFamily="18" charset="0"/>
            </a:endParaRPr>
          </a:p>
        </p:txBody>
      </p:sp>
    </p:spTree>
    <p:extLst>
      <p:ext uri="{BB962C8B-B14F-4D97-AF65-F5344CB8AC3E}">
        <p14:creationId xmlns:p14="http://schemas.microsoft.com/office/powerpoint/2010/main" val="80963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674C85-62E8-490F-A659-42CF4EADC382}"/>
              </a:ext>
            </a:extLst>
          </p:cNvPr>
          <p:cNvSpPr>
            <a:spLocks noGrp="1"/>
          </p:cNvSpPr>
          <p:nvPr>
            <p:ph type="title"/>
          </p:nvPr>
        </p:nvSpPr>
        <p:spPr>
          <a:xfrm>
            <a:off x="212942" y="284176"/>
            <a:ext cx="11761940" cy="2045665"/>
          </a:xfrm>
        </p:spPr>
        <p:txBody>
          <a:bodyPr>
            <a:normAutofit/>
          </a:bodyPr>
          <a:lstStyle/>
          <a:p>
            <a:pPr algn="ctr"/>
            <a:r>
              <a:rPr lang="el-GR" sz="4800" dirty="0">
                <a:sym typeface="Wingdings" panose="05000000000000000000" pitchFamily="2" charset="2"/>
              </a:rPr>
              <a:t> </a:t>
            </a:r>
            <a:r>
              <a:rPr lang="el-GR" sz="4800" b="1" dirty="0"/>
              <a:t>Το </a:t>
            </a:r>
            <a:r>
              <a:rPr lang="el-GR" sz="4800" b="1" dirty="0" err="1"/>
              <a:t>συμβολαιο</a:t>
            </a:r>
            <a:r>
              <a:rPr lang="el-GR" sz="4800" b="1" dirty="0"/>
              <a:t> της </a:t>
            </a:r>
            <a:r>
              <a:rPr lang="el-GR" sz="4800" b="1" dirty="0" err="1"/>
              <a:t>ομαδασ</a:t>
            </a:r>
            <a:r>
              <a:rPr lang="el-GR" sz="4800" b="1" dirty="0"/>
              <a:t> </a:t>
            </a:r>
            <a:r>
              <a:rPr lang="el-GR" sz="4800" dirty="0">
                <a:sym typeface="Wingdings" panose="05000000000000000000" pitchFamily="2" charset="2"/>
              </a:rPr>
              <a:t></a:t>
            </a:r>
            <a:r>
              <a:rPr lang="el-GR" sz="4800" dirty="0"/>
              <a:t/>
            </a:r>
            <a:br>
              <a:rPr lang="el-GR" sz="4800" dirty="0"/>
            </a:br>
            <a:r>
              <a:rPr lang="el-GR" sz="3600" dirty="0" err="1">
                <a:latin typeface="+mn-lt"/>
              </a:rPr>
              <a:t>Ορισμοσ</a:t>
            </a:r>
            <a:r>
              <a:rPr lang="el-GR" sz="3600" dirty="0">
                <a:latin typeface="+mn-lt"/>
              </a:rPr>
              <a:t> &amp; </a:t>
            </a:r>
            <a:r>
              <a:rPr lang="el-GR" sz="3600" dirty="0" err="1">
                <a:latin typeface="+mn-lt"/>
              </a:rPr>
              <a:t>οργανωση</a:t>
            </a:r>
            <a:r>
              <a:rPr lang="el-GR" sz="3600" dirty="0">
                <a:latin typeface="+mn-lt"/>
              </a:rPr>
              <a:t> του </a:t>
            </a:r>
            <a:r>
              <a:rPr lang="el-GR" sz="3600" dirty="0" err="1">
                <a:latin typeface="+mn-lt"/>
              </a:rPr>
              <a:t>τροπου</a:t>
            </a:r>
            <a:r>
              <a:rPr lang="el-GR" sz="3600" dirty="0">
                <a:latin typeface="+mn-lt"/>
              </a:rPr>
              <a:t> </a:t>
            </a:r>
            <a:r>
              <a:rPr lang="el-GR" sz="3600" dirty="0" err="1">
                <a:latin typeface="+mn-lt"/>
              </a:rPr>
              <a:t>λειτουργιασ</a:t>
            </a:r>
            <a:endParaRPr lang="el-GR" sz="3600" dirty="0"/>
          </a:p>
        </p:txBody>
      </p:sp>
      <p:sp>
        <p:nvSpPr>
          <p:cNvPr id="3" name="Θέση περιεχομένου 2">
            <a:extLst>
              <a:ext uri="{FF2B5EF4-FFF2-40B4-BE49-F238E27FC236}">
                <a16:creationId xmlns:a16="http://schemas.microsoft.com/office/drawing/2014/main" id="{7353932C-64EB-4884-8044-4E7494007D5A}"/>
              </a:ext>
            </a:extLst>
          </p:cNvPr>
          <p:cNvSpPr>
            <a:spLocks noGrp="1"/>
          </p:cNvSpPr>
          <p:nvPr>
            <p:ph idx="1"/>
          </p:nvPr>
        </p:nvSpPr>
        <p:spPr/>
        <p:txBody>
          <a:bodyPr>
            <a:normAutofit fontScale="92500" lnSpcReduction="20000"/>
          </a:bodyPr>
          <a:lstStyle/>
          <a:p>
            <a:pPr marL="0" indent="0">
              <a:buNone/>
            </a:pPr>
            <a:r>
              <a:rPr lang="el-GR" sz="4000" dirty="0"/>
              <a:t>        </a:t>
            </a:r>
          </a:p>
          <a:p>
            <a:pPr marL="0" indent="0">
              <a:buNone/>
            </a:pPr>
            <a:r>
              <a:rPr lang="el-GR" sz="4000" dirty="0"/>
              <a:t>	 </a:t>
            </a:r>
            <a:r>
              <a:rPr lang="el-GR" sz="4300" dirty="0">
                <a:sym typeface="Wingdings" panose="05000000000000000000" pitchFamily="2" charset="2"/>
              </a:rPr>
              <a:t></a:t>
            </a:r>
            <a:r>
              <a:rPr lang="el-GR" sz="4300" dirty="0"/>
              <a:t> </a:t>
            </a:r>
            <a:r>
              <a:rPr lang="el-GR" sz="4300" u="sng" dirty="0"/>
              <a:t>ΒΑΣΙΚΕΣ ΑΡΧΕΣ ΤΗΣ ΟΜΑΔΑΣ</a:t>
            </a:r>
            <a:r>
              <a:rPr lang="el-GR" sz="4300" dirty="0"/>
              <a:t>:</a:t>
            </a:r>
          </a:p>
          <a:p>
            <a:pPr marL="0" indent="0">
              <a:buNone/>
            </a:pPr>
            <a:endParaRPr lang="el-GR" dirty="0"/>
          </a:p>
          <a:p>
            <a:pPr marL="0" indent="0">
              <a:buNone/>
            </a:pPr>
            <a:r>
              <a:rPr lang="el-GR" sz="3600" dirty="0">
                <a:sym typeface="Wingdings 2" panose="05020102010507070707" pitchFamily="18" charset="2"/>
              </a:rPr>
              <a:t> </a:t>
            </a:r>
            <a:r>
              <a:rPr lang="el-GR" sz="3600" dirty="0"/>
              <a:t>Συνεργασία				     </a:t>
            </a:r>
            <a:r>
              <a:rPr lang="el-GR" sz="3600" dirty="0">
                <a:sym typeface="Wingdings 2" panose="05020102010507070707" pitchFamily="18" charset="2"/>
              </a:rPr>
              <a:t>   </a:t>
            </a:r>
            <a:r>
              <a:rPr lang="el-GR" sz="3600" dirty="0"/>
              <a:t>Υπευθυνότητα</a:t>
            </a:r>
          </a:p>
          <a:p>
            <a:pPr marL="0" indent="0">
              <a:buNone/>
            </a:pPr>
            <a:r>
              <a:rPr lang="el-GR" sz="3600" dirty="0"/>
              <a:t>	</a:t>
            </a:r>
            <a:r>
              <a:rPr lang="el-GR" sz="3600" dirty="0">
                <a:sym typeface="Wingdings 2" panose="05020102010507070707" pitchFamily="18" charset="2"/>
              </a:rPr>
              <a:t>   </a:t>
            </a:r>
            <a:r>
              <a:rPr lang="el-GR" sz="3600" dirty="0"/>
              <a:t>Συμμετοχή		         </a:t>
            </a:r>
            <a:r>
              <a:rPr lang="el-GR" sz="3600" dirty="0">
                <a:sym typeface="Wingdings 2" panose="05020102010507070707" pitchFamily="18" charset="2"/>
              </a:rPr>
              <a:t>   </a:t>
            </a:r>
            <a:r>
              <a:rPr lang="el-GR" sz="3600" dirty="0"/>
              <a:t>Δημιουργία</a:t>
            </a:r>
          </a:p>
          <a:p>
            <a:pPr marL="0" indent="0">
              <a:buNone/>
            </a:pPr>
            <a:r>
              <a:rPr lang="el-GR" sz="3600" dirty="0"/>
              <a:t>		</a:t>
            </a:r>
            <a:r>
              <a:rPr lang="el-GR" sz="3600" dirty="0">
                <a:sym typeface="Wingdings 2" panose="05020102010507070707" pitchFamily="18" charset="2"/>
              </a:rPr>
              <a:t>   </a:t>
            </a:r>
            <a:r>
              <a:rPr lang="el-GR" sz="3600" dirty="0"/>
              <a:t>Δράση		    </a:t>
            </a:r>
            <a:r>
              <a:rPr lang="el-GR" sz="3600" dirty="0">
                <a:sym typeface="Wingdings 2" panose="05020102010507070707" pitchFamily="18" charset="2"/>
              </a:rPr>
              <a:t>   </a:t>
            </a:r>
            <a:r>
              <a:rPr lang="el-GR" sz="3600" dirty="0"/>
              <a:t>Συνέπεια</a:t>
            </a:r>
          </a:p>
          <a:p>
            <a:pPr marL="0" indent="0">
              <a:buNone/>
            </a:pPr>
            <a:r>
              <a:rPr lang="el-GR" sz="3600" dirty="0"/>
              <a:t>			</a:t>
            </a:r>
            <a:r>
              <a:rPr lang="el-GR" sz="3600" dirty="0">
                <a:sym typeface="Wingdings 2" panose="05020102010507070707" pitchFamily="18" charset="2"/>
              </a:rPr>
              <a:t>   </a:t>
            </a:r>
            <a:r>
              <a:rPr lang="el-GR" sz="3600" dirty="0"/>
              <a:t>Πρωτοβουλία</a:t>
            </a:r>
          </a:p>
          <a:p>
            <a:pPr marL="0" indent="0">
              <a:buNone/>
            </a:pPr>
            <a:r>
              <a:rPr lang="el-GR" sz="3600" dirty="0"/>
              <a:t>						</a:t>
            </a:r>
          </a:p>
        </p:txBody>
      </p:sp>
    </p:spTree>
    <p:extLst>
      <p:ext uri="{BB962C8B-B14F-4D97-AF65-F5344CB8AC3E}">
        <p14:creationId xmlns:p14="http://schemas.microsoft.com/office/powerpoint/2010/main" val="1402038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527B1C-C0FE-40CE-8017-C40E7DBCBE23}"/>
              </a:ext>
            </a:extLst>
          </p:cNvPr>
          <p:cNvSpPr>
            <a:spLocks noGrp="1"/>
          </p:cNvSpPr>
          <p:nvPr>
            <p:ph type="title"/>
          </p:nvPr>
        </p:nvSpPr>
        <p:spPr/>
        <p:txBody>
          <a:bodyPr>
            <a:normAutofit/>
          </a:bodyPr>
          <a:lstStyle/>
          <a:p>
            <a:pPr algn="ctr"/>
            <a:r>
              <a:rPr lang="el-GR" sz="4800" dirty="0">
                <a:sym typeface="Wingdings" panose="05000000000000000000" pitchFamily="2" charset="2"/>
              </a:rPr>
              <a:t> </a:t>
            </a:r>
            <a:r>
              <a:rPr lang="el-GR" sz="4800" b="1" dirty="0"/>
              <a:t>Το </a:t>
            </a:r>
            <a:r>
              <a:rPr lang="el-GR" sz="4800" b="1" dirty="0" err="1"/>
              <a:t>συμβολαιο</a:t>
            </a:r>
            <a:r>
              <a:rPr lang="el-GR" sz="4800" b="1" dirty="0"/>
              <a:t> της </a:t>
            </a:r>
            <a:r>
              <a:rPr lang="el-GR" sz="4800" b="1" dirty="0" err="1"/>
              <a:t>ομαδασ</a:t>
            </a:r>
            <a:r>
              <a:rPr lang="el-GR" sz="4800" b="1" dirty="0"/>
              <a:t> </a:t>
            </a:r>
            <a:r>
              <a:rPr lang="el-GR" sz="4800" dirty="0">
                <a:sym typeface="Wingdings" panose="05000000000000000000" pitchFamily="2" charset="2"/>
              </a:rPr>
              <a:t></a:t>
            </a:r>
            <a:r>
              <a:rPr lang="el-GR" sz="4800" dirty="0"/>
              <a:t/>
            </a:r>
            <a:br>
              <a:rPr lang="el-GR" sz="4800" dirty="0"/>
            </a:br>
            <a:endParaRPr lang="el-GR" sz="4800" dirty="0"/>
          </a:p>
        </p:txBody>
      </p:sp>
      <p:sp>
        <p:nvSpPr>
          <p:cNvPr id="3" name="Θέση περιεχομένου 2">
            <a:extLst>
              <a:ext uri="{FF2B5EF4-FFF2-40B4-BE49-F238E27FC236}">
                <a16:creationId xmlns:a16="http://schemas.microsoft.com/office/drawing/2014/main" id="{F7F36ED0-1C22-43D3-81B9-C2B68EEE9955}"/>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l-GR" sz="4000" dirty="0">
                <a:sym typeface="Wingdings" panose="05000000000000000000" pitchFamily="2" charset="2"/>
              </a:rPr>
              <a:t>Συγκρότηση ομάδων επικοινωνίας</a:t>
            </a:r>
          </a:p>
          <a:p>
            <a:pPr marL="0" indent="0">
              <a:buNone/>
            </a:pPr>
            <a:endParaRPr lang="en-US" sz="4000" dirty="0">
              <a:sym typeface="Wingdings" panose="05000000000000000000" pitchFamily="2" charset="2"/>
            </a:endParaRPr>
          </a:p>
          <a:p>
            <a:pPr marL="0" indent="0" algn="ctr">
              <a:buNone/>
            </a:pPr>
            <a:r>
              <a:rPr lang="el-GR" sz="4000" dirty="0">
                <a:sym typeface="Wingdings" panose="05000000000000000000" pitchFamily="2" charset="2"/>
              </a:rPr>
              <a:t>Δημιουργία ομαδικών στα μέσα κοινωνικής δικτύωσης:</a:t>
            </a:r>
          </a:p>
          <a:p>
            <a:pPr marL="0" indent="0">
              <a:buNone/>
            </a:pPr>
            <a:r>
              <a:rPr lang="en-US" sz="4000" dirty="0">
                <a:sym typeface="Wingdings" panose="05000000000000000000" pitchFamily="2" charset="2"/>
              </a:rPr>
              <a:t>       </a:t>
            </a:r>
          </a:p>
          <a:p>
            <a:pPr marL="0" indent="0">
              <a:buNone/>
            </a:pPr>
            <a:r>
              <a:rPr lang="en-US" sz="4000" dirty="0">
                <a:sym typeface="Webdings" panose="05030102010509060703" pitchFamily="18" charset="2"/>
              </a:rPr>
              <a:t>	</a:t>
            </a:r>
            <a:r>
              <a:rPr lang="en-US" sz="4000" dirty="0">
                <a:sym typeface="Wingdings" panose="05000000000000000000" pitchFamily="2" charset="2"/>
              </a:rPr>
              <a:t>Messenger  </a:t>
            </a:r>
          </a:p>
          <a:p>
            <a:pPr marL="0" indent="0">
              <a:buNone/>
            </a:pPr>
            <a:r>
              <a:rPr lang="en-US" sz="4000" dirty="0">
                <a:sym typeface="Wingdings" panose="05000000000000000000" pitchFamily="2" charset="2"/>
              </a:rPr>
              <a:t>				</a:t>
            </a:r>
            <a:r>
              <a:rPr lang="en-US" sz="4000" dirty="0">
                <a:sym typeface="Webdings" panose="05030102010509060703" pitchFamily="18" charset="2"/>
              </a:rPr>
              <a:t> 	</a:t>
            </a:r>
            <a:r>
              <a:rPr lang="en-US" sz="4000" dirty="0">
                <a:sym typeface="Wingdings" panose="05000000000000000000" pitchFamily="2" charset="2"/>
              </a:rPr>
              <a:t> Viber</a:t>
            </a:r>
            <a:endParaRPr lang="el-GR" sz="4000" dirty="0"/>
          </a:p>
        </p:txBody>
      </p:sp>
    </p:spTree>
    <p:extLst>
      <p:ext uri="{BB962C8B-B14F-4D97-AF65-F5344CB8AC3E}">
        <p14:creationId xmlns:p14="http://schemas.microsoft.com/office/powerpoint/2010/main" val="4165682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5AC398-FCA9-4C95-88E0-688B9529D97B}"/>
              </a:ext>
            </a:extLst>
          </p:cNvPr>
          <p:cNvSpPr>
            <a:spLocks noGrp="1"/>
          </p:cNvSpPr>
          <p:nvPr>
            <p:ph type="title"/>
          </p:nvPr>
        </p:nvSpPr>
        <p:spPr/>
        <p:txBody>
          <a:bodyPr/>
          <a:lstStyle/>
          <a:p>
            <a:pPr algn="ctr"/>
            <a:r>
              <a:rPr lang="el-GR" sz="4800" dirty="0">
                <a:sym typeface="Wingdings" panose="05000000000000000000" pitchFamily="2" charset="2"/>
              </a:rPr>
              <a:t> </a:t>
            </a:r>
            <a:r>
              <a:rPr lang="el-GR" sz="4800" b="1" dirty="0"/>
              <a:t>Το </a:t>
            </a:r>
            <a:r>
              <a:rPr lang="el-GR" sz="4800" b="1" dirty="0" err="1"/>
              <a:t>συμβολαιο</a:t>
            </a:r>
            <a:r>
              <a:rPr lang="el-GR" sz="4800" b="1" dirty="0"/>
              <a:t> της </a:t>
            </a:r>
            <a:r>
              <a:rPr lang="el-GR" sz="4800" b="1" dirty="0" err="1"/>
              <a:t>ομαδασ</a:t>
            </a:r>
            <a:r>
              <a:rPr lang="el-GR" sz="4800" b="1" dirty="0"/>
              <a:t> </a:t>
            </a:r>
            <a:r>
              <a:rPr lang="el-GR" sz="4800" dirty="0">
                <a:sym typeface="Wingdings" panose="05000000000000000000" pitchFamily="2" charset="2"/>
              </a:rPr>
              <a:t></a:t>
            </a:r>
            <a:r>
              <a:rPr lang="el-GR" sz="4000" dirty="0"/>
              <a:t/>
            </a:r>
            <a:br>
              <a:rPr lang="el-GR" sz="4000" dirty="0"/>
            </a:br>
            <a:endParaRPr lang="el-GR" dirty="0"/>
          </a:p>
        </p:txBody>
      </p:sp>
      <p:sp>
        <p:nvSpPr>
          <p:cNvPr id="3" name="Θέση περιεχομένου 2">
            <a:extLst>
              <a:ext uri="{FF2B5EF4-FFF2-40B4-BE49-F238E27FC236}">
                <a16:creationId xmlns:a16="http://schemas.microsoft.com/office/drawing/2014/main" id="{33B38B03-2239-4FB1-A42E-F8729B30AC06}"/>
              </a:ext>
            </a:extLst>
          </p:cNvPr>
          <p:cNvSpPr>
            <a:spLocks noGrp="1"/>
          </p:cNvSpPr>
          <p:nvPr>
            <p:ph idx="1"/>
          </p:nvPr>
        </p:nvSpPr>
        <p:spPr/>
        <p:txBody>
          <a:bodyPr>
            <a:normAutofit/>
          </a:bodyPr>
          <a:lstStyle/>
          <a:p>
            <a:pPr algn="ctr">
              <a:buFont typeface="Wingdings" panose="05000000000000000000" pitchFamily="2" charset="2"/>
              <a:buChar char=""/>
            </a:pPr>
            <a:r>
              <a:rPr lang="el-GR" sz="4000" dirty="0">
                <a:sym typeface="Wingdings" panose="05000000000000000000" pitchFamily="2" charset="2"/>
              </a:rPr>
              <a:t>Δημιουργία «μαθήματος» στην </a:t>
            </a:r>
            <a:r>
              <a:rPr lang="en-US" sz="4000" dirty="0">
                <a:sym typeface="Wingdings" panose="05000000000000000000" pitchFamily="2" charset="2"/>
              </a:rPr>
              <a:t>e-class</a:t>
            </a:r>
          </a:p>
          <a:p>
            <a:pPr marL="0" indent="0" algn="ctr">
              <a:buNone/>
            </a:pPr>
            <a:r>
              <a:rPr lang="en-US" sz="4000" dirty="0">
                <a:sym typeface="Wingdings" panose="05000000000000000000" pitchFamily="2" charset="2"/>
              </a:rPr>
              <a:t>		</a:t>
            </a:r>
            <a:r>
              <a:rPr lang="el-GR" sz="4000" dirty="0">
                <a:sym typeface="Wingdings" panose="05000000000000000000" pitchFamily="2" charset="2"/>
              </a:rPr>
              <a:t>     </a:t>
            </a:r>
          </a:p>
          <a:p>
            <a:pPr marL="0" indent="0">
              <a:buNone/>
            </a:pPr>
            <a:r>
              <a:rPr lang="el-GR" sz="4000" i="1" dirty="0">
                <a:sym typeface="Wingdings" panose="05000000000000000000" pitchFamily="2" charset="2"/>
              </a:rPr>
              <a:t>			«Βουλή των εφήβων»</a:t>
            </a:r>
          </a:p>
          <a:p>
            <a:pPr marL="0" indent="0" algn="ctr">
              <a:buNone/>
            </a:pPr>
            <a:endParaRPr lang="el-GR" sz="4000" dirty="0">
              <a:sym typeface="Wingdings" panose="05000000000000000000" pitchFamily="2" charset="2"/>
            </a:endParaRPr>
          </a:p>
          <a:p>
            <a:pPr marL="0" indent="0" algn="ctr">
              <a:buNone/>
            </a:pPr>
            <a:r>
              <a:rPr lang="el-GR" sz="4000" dirty="0">
                <a:sym typeface="Wingdings" panose="05000000000000000000" pitchFamily="2" charset="2"/>
              </a:rPr>
              <a:t>	 για αναρτήσεις, ενημερώσεις, δράσεις.</a:t>
            </a:r>
            <a:endParaRPr lang="en-US" sz="4000" dirty="0">
              <a:sym typeface="Wingdings" panose="05000000000000000000" pitchFamily="2" charset="2"/>
            </a:endParaRPr>
          </a:p>
          <a:p>
            <a:pPr marL="0" indent="0">
              <a:buNone/>
            </a:pPr>
            <a:endParaRPr lang="el-GR" sz="4000" dirty="0"/>
          </a:p>
        </p:txBody>
      </p:sp>
    </p:spTree>
    <p:extLst>
      <p:ext uri="{BB962C8B-B14F-4D97-AF65-F5344CB8AC3E}">
        <p14:creationId xmlns:p14="http://schemas.microsoft.com/office/powerpoint/2010/main" val="621475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2ACA9B-2268-4B6D-9DCE-798CC0B5E713}"/>
              </a:ext>
            </a:extLst>
          </p:cNvPr>
          <p:cNvSpPr>
            <a:spLocks noGrp="1"/>
          </p:cNvSpPr>
          <p:nvPr>
            <p:ph type="title"/>
          </p:nvPr>
        </p:nvSpPr>
        <p:spPr/>
        <p:txBody>
          <a:bodyPr>
            <a:normAutofit/>
          </a:bodyPr>
          <a:lstStyle/>
          <a:p>
            <a:r>
              <a:rPr lang="el-GR" sz="4800" dirty="0">
                <a:sym typeface="Wingdings" panose="05000000000000000000" pitchFamily="2" charset="2"/>
              </a:rPr>
              <a:t> </a:t>
            </a:r>
            <a:r>
              <a:rPr lang="el-GR" sz="4800" b="1" dirty="0"/>
              <a:t>Το </a:t>
            </a:r>
            <a:r>
              <a:rPr lang="el-GR" sz="4800" b="1" dirty="0" err="1"/>
              <a:t>συμβολαιο</a:t>
            </a:r>
            <a:r>
              <a:rPr lang="el-GR" sz="4800" b="1" dirty="0"/>
              <a:t> της </a:t>
            </a:r>
            <a:r>
              <a:rPr lang="el-GR" sz="4800" b="1" dirty="0" err="1"/>
              <a:t>ομαδασ</a:t>
            </a:r>
            <a:r>
              <a:rPr lang="el-GR" sz="4800" b="1" dirty="0"/>
              <a:t> </a:t>
            </a:r>
            <a:r>
              <a:rPr lang="el-GR" sz="4800" dirty="0">
                <a:sym typeface="Wingdings" panose="05000000000000000000" pitchFamily="2" charset="2"/>
              </a:rPr>
              <a:t></a:t>
            </a:r>
            <a:r>
              <a:rPr lang="el-GR" sz="4800" dirty="0"/>
              <a:t/>
            </a:r>
            <a:br>
              <a:rPr lang="el-GR" sz="4800" dirty="0"/>
            </a:br>
            <a:endParaRPr lang="el-GR" sz="4800" dirty="0"/>
          </a:p>
        </p:txBody>
      </p:sp>
      <p:sp>
        <p:nvSpPr>
          <p:cNvPr id="3" name="Θέση περιεχομένου 2">
            <a:extLst>
              <a:ext uri="{FF2B5EF4-FFF2-40B4-BE49-F238E27FC236}">
                <a16:creationId xmlns:a16="http://schemas.microsoft.com/office/drawing/2014/main" id="{22DB84DE-115C-4162-A0D6-92AFFD8D5183}"/>
              </a:ext>
            </a:extLst>
          </p:cNvPr>
          <p:cNvSpPr>
            <a:spLocks noGrp="1"/>
          </p:cNvSpPr>
          <p:nvPr>
            <p:ph idx="1"/>
          </p:nvPr>
        </p:nvSpPr>
        <p:spPr/>
        <p:txBody>
          <a:bodyPr>
            <a:normAutofit/>
          </a:bodyPr>
          <a:lstStyle/>
          <a:p>
            <a:pPr marL="0" indent="0">
              <a:buNone/>
            </a:pPr>
            <a:endParaRPr lang="en-US" sz="4000" dirty="0">
              <a:sym typeface="Wingdings" panose="05000000000000000000" pitchFamily="2" charset="2"/>
            </a:endParaRPr>
          </a:p>
          <a:p>
            <a:pPr marL="0" indent="0">
              <a:buNone/>
            </a:pPr>
            <a:endParaRPr lang="en-US" sz="4000" dirty="0">
              <a:sym typeface="Wingdings" panose="05000000000000000000" pitchFamily="2" charset="2"/>
            </a:endParaRPr>
          </a:p>
          <a:p>
            <a:pPr marL="0" indent="0">
              <a:buNone/>
            </a:pPr>
            <a:r>
              <a:rPr lang="en-US" sz="4000" dirty="0">
                <a:sym typeface="Wingdings" panose="05000000000000000000" pitchFamily="2" charset="2"/>
              </a:rPr>
              <a:t>	</a:t>
            </a:r>
            <a:r>
              <a:rPr lang="el-GR" sz="4000" dirty="0">
                <a:sym typeface="Wingdings" panose="05000000000000000000" pitchFamily="2" charset="2"/>
              </a:rPr>
              <a:t> Τηλεδιασκέψεις μέσω </a:t>
            </a:r>
            <a:r>
              <a:rPr lang="en-US" sz="4000" dirty="0" err="1">
                <a:sym typeface="Wingdings" panose="05000000000000000000" pitchFamily="2" charset="2"/>
              </a:rPr>
              <a:t>Webex</a:t>
            </a:r>
            <a:endParaRPr lang="el-GR" sz="4000" dirty="0"/>
          </a:p>
        </p:txBody>
      </p:sp>
    </p:spTree>
    <p:extLst>
      <p:ext uri="{BB962C8B-B14F-4D97-AF65-F5344CB8AC3E}">
        <p14:creationId xmlns:p14="http://schemas.microsoft.com/office/powerpoint/2010/main" val="2385049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AB224D-22BB-47D3-AEA1-A866BF3151E1}"/>
              </a:ext>
            </a:extLst>
          </p:cNvPr>
          <p:cNvSpPr>
            <a:spLocks noGrp="1"/>
          </p:cNvSpPr>
          <p:nvPr>
            <p:ph type="ctrTitle"/>
          </p:nvPr>
        </p:nvSpPr>
        <p:spPr/>
        <p:txBody>
          <a:bodyPr/>
          <a:lstStyle/>
          <a:p>
            <a:r>
              <a:rPr lang="el-GR" b="1" dirty="0" err="1"/>
              <a:t>Ονοματα</a:t>
            </a:r>
            <a:r>
              <a:rPr lang="el-GR" b="1" dirty="0"/>
              <a:t> </a:t>
            </a:r>
            <a:r>
              <a:rPr lang="el-GR" b="1" dirty="0" err="1"/>
              <a:t>ομαδων</a:t>
            </a:r>
            <a:endParaRPr lang="el-GR" b="1" dirty="0"/>
          </a:p>
        </p:txBody>
      </p:sp>
      <p:sp>
        <p:nvSpPr>
          <p:cNvPr id="3" name="Υπότιτλος 2">
            <a:extLst>
              <a:ext uri="{FF2B5EF4-FFF2-40B4-BE49-F238E27FC236}">
                <a16:creationId xmlns:a16="http://schemas.microsoft.com/office/drawing/2014/main" id="{B1AC8A6D-4897-4B2F-A3A5-119262AC5831}"/>
              </a:ext>
            </a:extLst>
          </p:cNvPr>
          <p:cNvSpPr>
            <a:spLocks noGrp="1"/>
          </p:cNvSpPr>
          <p:nvPr>
            <p:ph type="subTitle" idx="1"/>
          </p:nvPr>
        </p:nvSpPr>
        <p:spPr/>
        <p:txBody>
          <a:bodyPr>
            <a:normAutofit fontScale="92500" lnSpcReduction="20000"/>
          </a:bodyPr>
          <a:lstStyle/>
          <a:p>
            <a:r>
              <a:rPr lang="el-GR" sz="5400" dirty="0">
                <a:latin typeface="Amasis MT Pro Medium" panose="02040604050005020304" pitchFamily="18" charset="0"/>
              </a:rPr>
              <a:t>Ας δώσουμε ονόματα στις ομάδες μας…</a:t>
            </a:r>
          </a:p>
        </p:txBody>
      </p:sp>
    </p:spTree>
    <p:extLst>
      <p:ext uri="{BB962C8B-B14F-4D97-AF65-F5344CB8AC3E}">
        <p14:creationId xmlns:p14="http://schemas.microsoft.com/office/powerpoint/2010/main" val="3631877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1FAAE2-527A-4435-875A-D9809FA2D494}"/>
              </a:ext>
            </a:extLst>
          </p:cNvPr>
          <p:cNvSpPr>
            <a:spLocks noGrp="1"/>
          </p:cNvSpPr>
          <p:nvPr>
            <p:ph type="ctrTitle"/>
          </p:nvPr>
        </p:nvSpPr>
        <p:spPr/>
        <p:txBody>
          <a:bodyPr>
            <a:normAutofit/>
          </a:bodyPr>
          <a:lstStyle/>
          <a:p>
            <a:r>
              <a:rPr lang="el-GR" dirty="0"/>
              <a:t>ΓΝΩΡΙΜΙΑ </a:t>
            </a:r>
            <a:br>
              <a:rPr lang="el-GR" dirty="0"/>
            </a:br>
            <a:r>
              <a:rPr lang="el-GR" dirty="0"/>
              <a:t>ΤΩΝ ΜΕΛΩΝ ΤΗΣ ΟΜΑΔΑΣ</a:t>
            </a:r>
          </a:p>
        </p:txBody>
      </p:sp>
      <p:sp>
        <p:nvSpPr>
          <p:cNvPr id="3" name="Υπότιτλος 2">
            <a:extLst>
              <a:ext uri="{FF2B5EF4-FFF2-40B4-BE49-F238E27FC236}">
                <a16:creationId xmlns:a16="http://schemas.microsoft.com/office/drawing/2014/main" id="{668FF9C4-A574-4CBC-B374-0B9D244943C3}"/>
              </a:ext>
            </a:extLst>
          </p:cNvPr>
          <p:cNvSpPr>
            <a:spLocks noGrp="1"/>
          </p:cNvSpPr>
          <p:nvPr>
            <p:ph type="subTitle" idx="1"/>
          </p:nvPr>
        </p:nvSpPr>
        <p:spPr/>
        <p:txBody>
          <a:bodyPr>
            <a:normAutofit lnSpcReduction="10000"/>
          </a:bodyPr>
          <a:lstStyle/>
          <a:p>
            <a:endParaRPr lang="el-GR" sz="4000" i="1" dirty="0"/>
          </a:p>
          <a:p>
            <a:r>
              <a:rPr lang="el-GR" sz="4000" i="1" dirty="0"/>
              <a:t>Ας γνωριστούμε…με μια συνέντευξη!</a:t>
            </a:r>
          </a:p>
        </p:txBody>
      </p:sp>
    </p:spTree>
    <p:extLst>
      <p:ext uri="{BB962C8B-B14F-4D97-AF65-F5344CB8AC3E}">
        <p14:creationId xmlns:p14="http://schemas.microsoft.com/office/powerpoint/2010/main" val="3940605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E475AB-9C3E-4B5D-8E33-CBEB6695EB52}"/>
              </a:ext>
            </a:extLst>
          </p:cNvPr>
          <p:cNvSpPr>
            <a:spLocks noGrp="1"/>
          </p:cNvSpPr>
          <p:nvPr>
            <p:ph type="title"/>
          </p:nvPr>
        </p:nvSpPr>
        <p:spPr/>
        <p:txBody>
          <a:bodyPr>
            <a:normAutofit/>
          </a:bodyPr>
          <a:lstStyle/>
          <a:p>
            <a:r>
              <a:rPr lang="el-GR" sz="4800" b="1" u="sng" dirty="0" err="1"/>
              <a:t>Δραση</a:t>
            </a:r>
            <a:r>
              <a:rPr lang="el-GR" sz="4800" b="1" dirty="0"/>
              <a:t>: μια </a:t>
            </a:r>
            <a:r>
              <a:rPr lang="el-GR" sz="4800" b="1" dirty="0" err="1"/>
              <a:t>συνεντευξη</a:t>
            </a:r>
            <a:r>
              <a:rPr lang="el-GR" sz="4800" b="1" dirty="0"/>
              <a:t>…</a:t>
            </a:r>
          </a:p>
        </p:txBody>
      </p:sp>
      <p:sp>
        <p:nvSpPr>
          <p:cNvPr id="3" name="Θέση περιεχομένου 2">
            <a:extLst>
              <a:ext uri="{FF2B5EF4-FFF2-40B4-BE49-F238E27FC236}">
                <a16:creationId xmlns:a16="http://schemas.microsoft.com/office/drawing/2014/main" id="{7A426735-CE6B-49BA-B189-D921AA108DD6}"/>
              </a:ext>
            </a:extLst>
          </p:cNvPr>
          <p:cNvSpPr>
            <a:spLocks noGrp="1"/>
          </p:cNvSpPr>
          <p:nvPr>
            <p:ph idx="1"/>
          </p:nvPr>
        </p:nvSpPr>
        <p:spPr>
          <a:xfrm>
            <a:off x="688932" y="2011680"/>
            <a:ext cx="10609545" cy="4206240"/>
          </a:xfrm>
        </p:spPr>
        <p:txBody>
          <a:bodyPr>
            <a:normAutofit fontScale="92500" lnSpcReduction="10000"/>
          </a:bodyPr>
          <a:lstStyle/>
          <a:p>
            <a:pPr marL="541338" indent="-541338" algn="just">
              <a:buNone/>
            </a:pPr>
            <a:r>
              <a:rPr lang="el-GR" dirty="0">
                <a:sym typeface="Wingdings" panose="05000000000000000000" pitchFamily="2" charset="2"/>
              </a:rPr>
              <a:t> </a:t>
            </a:r>
            <a:r>
              <a:rPr lang="el-GR" sz="4000" dirty="0">
                <a:sym typeface="Wingdings" panose="05000000000000000000" pitchFamily="2" charset="2"/>
              </a:rPr>
              <a:t>Χωριζόμαστε σε δυάδες: ένας μαθητής/</a:t>
            </a:r>
            <a:r>
              <a:rPr lang="el-GR" sz="4000" dirty="0" err="1">
                <a:sym typeface="Wingdings" panose="05000000000000000000" pitchFamily="2" charset="2"/>
              </a:rPr>
              <a:t>τρια</a:t>
            </a:r>
            <a:r>
              <a:rPr lang="el-GR" sz="4000" dirty="0">
                <a:sym typeface="Wingdings" panose="05000000000000000000" pitchFamily="2" charset="2"/>
              </a:rPr>
              <a:t> από την ομάδα Α και ένας μαθητής/</a:t>
            </a:r>
            <a:r>
              <a:rPr lang="el-GR" sz="4000" dirty="0" err="1">
                <a:sym typeface="Wingdings" panose="05000000000000000000" pitchFamily="2" charset="2"/>
              </a:rPr>
              <a:t>τρια</a:t>
            </a:r>
            <a:r>
              <a:rPr lang="el-GR" sz="4000" dirty="0">
                <a:sym typeface="Wingdings" panose="05000000000000000000" pitchFamily="2" charset="2"/>
              </a:rPr>
              <a:t> από την ομάδα Β</a:t>
            </a:r>
          </a:p>
          <a:p>
            <a:pPr marL="0" indent="0" algn="just">
              <a:buNone/>
            </a:pPr>
            <a:endParaRPr lang="el-GR" sz="4000" dirty="0">
              <a:sym typeface="Wingdings" panose="05000000000000000000" pitchFamily="2" charset="2"/>
            </a:endParaRPr>
          </a:p>
          <a:p>
            <a:pPr marL="182563" indent="-182563">
              <a:buFont typeface="Wingdings" panose="05000000000000000000" pitchFamily="2" charset="2"/>
              <a:buChar char="F"/>
            </a:pPr>
            <a:r>
              <a:rPr lang="el-GR" sz="4000" dirty="0">
                <a:sym typeface="Wingdings" panose="05000000000000000000" pitchFamily="2" charset="2"/>
              </a:rPr>
              <a:t>  Γνωριζόμαστε :  Ονοματεπώνυμο</a:t>
            </a:r>
          </a:p>
          <a:p>
            <a:pPr marL="228600" lvl="1" indent="0">
              <a:buNone/>
            </a:pPr>
            <a:r>
              <a:rPr lang="el-GR" sz="3800" dirty="0">
                <a:sym typeface="Wingdings" panose="05000000000000000000" pitchFamily="2" charset="2"/>
              </a:rPr>
              <a:t>				    </a:t>
            </a:r>
            <a:r>
              <a:rPr lang="el-GR" sz="4000" dirty="0">
                <a:sym typeface="Wingdings" panose="05000000000000000000" pitchFamily="2" charset="2"/>
              </a:rPr>
              <a:t> Δύο ενδιαφέροντα  (5΄)</a:t>
            </a:r>
          </a:p>
          <a:p>
            <a:pPr marL="541338" lvl="1" indent="-541338">
              <a:buNone/>
            </a:pPr>
            <a:r>
              <a:rPr lang="el-GR" sz="4000" dirty="0">
                <a:sym typeface="Wingdings" panose="05000000000000000000" pitchFamily="2" charset="2"/>
              </a:rPr>
              <a:t> Στην ολομέλεια: ο μαθητής της Α ομάδας συστήνει εκείνον της Β και το αντίθετο</a:t>
            </a:r>
            <a:endParaRPr lang="el-GR" sz="4000" dirty="0"/>
          </a:p>
        </p:txBody>
      </p:sp>
    </p:spTree>
    <p:extLst>
      <p:ext uri="{BB962C8B-B14F-4D97-AF65-F5344CB8AC3E}">
        <p14:creationId xmlns:p14="http://schemas.microsoft.com/office/powerpoint/2010/main" val="2199996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1FAAE2-527A-4435-875A-D9809FA2D494}"/>
              </a:ext>
            </a:extLst>
          </p:cNvPr>
          <p:cNvSpPr>
            <a:spLocks noGrp="1"/>
          </p:cNvSpPr>
          <p:nvPr>
            <p:ph type="ctrTitle"/>
          </p:nvPr>
        </p:nvSpPr>
        <p:spPr/>
        <p:txBody>
          <a:bodyPr>
            <a:normAutofit/>
          </a:bodyPr>
          <a:lstStyle/>
          <a:p>
            <a:r>
              <a:rPr lang="el-GR" dirty="0" err="1"/>
              <a:t>Συντομη</a:t>
            </a:r>
            <a:r>
              <a:rPr lang="el-GR" dirty="0"/>
              <a:t> </a:t>
            </a:r>
            <a:r>
              <a:rPr lang="el-GR" dirty="0" err="1"/>
              <a:t>παρουσιαση</a:t>
            </a:r>
            <a:r>
              <a:rPr lang="el-GR" dirty="0"/>
              <a:t> </a:t>
            </a:r>
            <a:r>
              <a:rPr lang="el-GR" dirty="0" err="1"/>
              <a:t>επομενησ</a:t>
            </a:r>
            <a:r>
              <a:rPr lang="el-GR" dirty="0"/>
              <a:t> </a:t>
            </a:r>
            <a:r>
              <a:rPr lang="el-GR" dirty="0" err="1"/>
              <a:t>συνεδριασησ</a:t>
            </a:r>
            <a:endParaRPr lang="el-GR" dirty="0"/>
          </a:p>
        </p:txBody>
      </p:sp>
      <p:sp>
        <p:nvSpPr>
          <p:cNvPr id="3" name="Υπότιτλος 2">
            <a:extLst>
              <a:ext uri="{FF2B5EF4-FFF2-40B4-BE49-F238E27FC236}">
                <a16:creationId xmlns:a16="http://schemas.microsoft.com/office/drawing/2014/main" id="{668FF9C4-A574-4CBC-B374-0B9D244943C3}"/>
              </a:ext>
            </a:extLst>
          </p:cNvPr>
          <p:cNvSpPr>
            <a:spLocks noGrp="1"/>
          </p:cNvSpPr>
          <p:nvPr>
            <p:ph type="subTitle" idx="1"/>
          </p:nvPr>
        </p:nvSpPr>
        <p:spPr/>
        <p:txBody>
          <a:bodyPr>
            <a:normAutofit lnSpcReduction="10000"/>
          </a:bodyPr>
          <a:lstStyle/>
          <a:p>
            <a:endParaRPr lang="el-GR" sz="4000" i="1" dirty="0"/>
          </a:p>
          <a:p>
            <a:r>
              <a:rPr lang="el-GR" sz="4000" i="1" dirty="0"/>
              <a:t>Τροφή για σκέψη…</a:t>
            </a:r>
          </a:p>
        </p:txBody>
      </p:sp>
    </p:spTree>
    <p:extLst>
      <p:ext uri="{BB962C8B-B14F-4D97-AF65-F5344CB8AC3E}">
        <p14:creationId xmlns:p14="http://schemas.microsoft.com/office/powerpoint/2010/main" val="3893899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 ζώνες">
  <a:themeElements>
    <a:clrScheme name="Ζεστό μπλε">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Με ζώνες">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Με ζώνες">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TM03090430[[fn=Με ζώνες]]</Template>
  <TotalTime>115</TotalTime>
  <Words>421</Words>
  <Application>Microsoft Office PowerPoint</Application>
  <PresentationFormat>Ευρεία οθόνη</PresentationFormat>
  <Paragraphs>60</Paragraphs>
  <Slides>13</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13</vt:i4>
      </vt:variant>
    </vt:vector>
  </HeadingPairs>
  <TitlesOfParts>
    <vt:vector size="20" baseType="lpstr">
      <vt:lpstr>Amasis MT Pro</vt:lpstr>
      <vt:lpstr>Amasis MT Pro Medium</vt:lpstr>
      <vt:lpstr>Corbel</vt:lpstr>
      <vt:lpstr>Webdings</vt:lpstr>
      <vt:lpstr>Wingdings</vt:lpstr>
      <vt:lpstr>Wingdings 2</vt:lpstr>
      <vt:lpstr>Με ζώνες</vt:lpstr>
      <vt:lpstr>ΒΟΥΛΗ ΤΩΝ ΕΦΗΒΩΝ</vt:lpstr>
      <vt:lpstr> Το συμβολαιο της ομαδασ  Ορισμοσ &amp; οργανωση του τροπου λειτουργιασ</vt:lpstr>
      <vt:lpstr> Το συμβολαιο της ομαδασ  </vt:lpstr>
      <vt:lpstr> Το συμβολαιο της ομαδασ  </vt:lpstr>
      <vt:lpstr> Το συμβολαιο της ομαδασ  </vt:lpstr>
      <vt:lpstr>Ονοματα ομαδων</vt:lpstr>
      <vt:lpstr>ΓΝΩΡΙΜΙΑ  ΤΩΝ ΜΕΛΩΝ ΤΗΣ ΟΜΑΔΑΣ</vt:lpstr>
      <vt:lpstr>Δραση: μια συνεντευξη…</vt:lpstr>
      <vt:lpstr>Συντομη παρουσιαση επομενησ συνεδριασησ</vt:lpstr>
      <vt:lpstr>Θεμα:  Δημοκρατια - συμμετοχικοτητα</vt:lpstr>
      <vt:lpstr>Θεμα:  Δημοκρατια - συμμετοχικοτητα</vt:lpstr>
      <vt:lpstr>Ερωτηματα προς διερευνηση:</vt:lpstr>
      <vt:lpstr>ΕΠΟΜΕΝΗ ΣΥΝΑΝΤΗΣΗ: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ΒΟΥΛΗ ΤΩΝ ΕΦΗΒΩΝ</dc:title>
  <dc:creator>Petroula Piterou</dc:creator>
  <cp:lastModifiedBy>maria</cp:lastModifiedBy>
  <cp:revision>6</cp:revision>
  <dcterms:created xsi:type="dcterms:W3CDTF">2021-11-30T21:41:13Z</dcterms:created>
  <dcterms:modified xsi:type="dcterms:W3CDTF">2022-05-04T17:24:43Z</dcterms:modified>
</cp:coreProperties>
</file>